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hyperlink" Target="https://www.revenue.wi.gov/Pages/WI-efile/home.asp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2454" y="488728"/>
            <a:ext cx="6211045" cy="948267"/>
          </a:xfrm>
        </p:spPr>
        <p:txBody>
          <a:bodyPr/>
          <a:lstStyle/>
          <a:p>
            <a:r>
              <a:rPr lang="en-US" dirty="0" smtClean="0"/>
              <a:t>State Income Tax</a:t>
            </a:r>
            <a:endParaRPr lang="en-US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354138" y="2525713"/>
            <a:ext cx="7116762" cy="2813050"/>
            <a:chOff x="669" y="1255"/>
            <a:chExt cx="4483" cy="1772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669" y="1255"/>
              <a:ext cx="4483" cy="1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9" y="1255"/>
              <a:ext cx="4488" cy="1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2"/>
          <p:cNvGrpSpPr/>
          <p:nvPr/>
        </p:nvGrpSpPr>
        <p:grpSpPr>
          <a:xfrm>
            <a:off x="1821329" y="1402834"/>
            <a:ext cx="4026648" cy="1578167"/>
            <a:chOff x="1821329" y="1402834"/>
            <a:chExt cx="4026648" cy="1578167"/>
          </a:xfrm>
        </p:grpSpPr>
        <p:sp>
          <p:nvSpPr>
            <p:cNvPr id="8" name="TextBox 7"/>
            <p:cNvSpPr txBox="1"/>
            <p:nvPr/>
          </p:nvSpPr>
          <p:spPr>
            <a:xfrm>
              <a:off x="1821329" y="1402834"/>
              <a:ext cx="4026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Exactly as shown on your Form W2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2444377" y="1799901"/>
              <a:ext cx="2565951" cy="1181100"/>
              <a:chOff x="2387600" y="1752600"/>
              <a:chExt cx="2565951" cy="1181100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flipH="1">
                <a:off x="2387600" y="1752600"/>
                <a:ext cx="1270000" cy="118110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3657600" y="1782817"/>
                <a:ext cx="1295951" cy="1150883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" name="Group 12"/>
          <p:cNvGrpSpPr/>
          <p:nvPr/>
        </p:nvGrpSpPr>
        <p:grpSpPr>
          <a:xfrm>
            <a:off x="8380654" y="1402834"/>
            <a:ext cx="2987939" cy="1738918"/>
            <a:chOff x="9248395" y="1330662"/>
            <a:chExt cx="2987939" cy="1738918"/>
          </a:xfrm>
        </p:grpSpPr>
        <p:sp>
          <p:nvSpPr>
            <p:cNvPr id="14" name="TextBox 13"/>
            <p:cNvSpPr txBox="1"/>
            <p:nvPr/>
          </p:nvSpPr>
          <p:spPr>
            <a:xfrm>
              <a:off x="9631455" y="1330662"/>
              <a:ext cx="260487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Leave Blank For Now!  </a:t>
              </a:r>
              <a:r>
                <a:rPr lang="en-US" dirty="0" smtClean="0">
                  <a:solidFill>
                    <a:schemeClr val="bg1"/>
                  </a:solidFill>
                </a:rPr>
                <a:t>Remember to fill in before sending.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9248395" y="2253992"/>
              <a:ext cx="1172201" cy="81558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567344" y="4886985"/>
            <a:ext cx="1573587" cy="1076044"/>
            <a:chOff x="567344" y="4886985"/>
            <a:chExt cx="1573587" cy="1076044"/>
          </a:xfrm>
        </p:grpSpPr>
        <p:cxnSp>
          <p:nvCxnSpPr>
            <p:cNvPr id="21" name="Straight Arrow Connector 20"/>
            <p:cNvCxnSpPr/>
            <p:nvPr/>
          </p:nvCxnSpPr>
          <p:spPr>
            <a:xfrm flipV="1">
              <a:off x="1354138" y="4886985"/>
              <a:ext cx="483526" cy="77810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567344" y="5593697"/>
              <a:ext cx="15735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Check here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8380654" y="3562906"/>
            <a:ext cx="3138246" cy="646331"/>
            <a:chOff x="8380654" y="3562906"/>
            <a:chExt cx="2682112" cy="646331"/>
          </a:xfrm>
        </p:grpSpPr>
        <p:sp>
          <p:nvSpPr>
            <p:cNvPr id="25" name="TextBox 24"/>
            <p:cNvSpPr txBox="1"/>
            <p:nvPr/>
          </p:nvSpPr>
          <p:spPr>
            <a:xfrm>
              <a:off x="9069540" y="3562906"/>
              <a:ext cx="19932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Check one here </a:t>
              </a:r>
              <a:r>
                <a:rPr lang="en-US" dirty="0" smtClean="0">
                  <a:solidFill>
                    <a:schemeClr val="bg1"/>
                  </a:solidFill>
                </a:rPr>
                <a:t>Most likely, Village.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27" name="Straight Arrow Connector 26"/>
            <p:cNvCxnSpPr>
              <a:stCxn id="25" idx="1"/>
            </p:cNvCxnSpPr>
            <p:nvPr/>
          </p:nvCxnSpPr>
          <p:spPr>
            <a:xfrm flipH="1">
              <a:off x="8380654" y="3886072"/>
              <a:ext cx="688886" cy="16522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8380655" y="4374466"/>
            <a:ext cx="2376245" cy="373360"/>
            <a:chOff x="8380655" y="4374466"/>
            <a:chExt cx="2376245" cy="373360"/>
          </a:xfrm>
        </p:grpSpPr>
        <p:sp>
          <p:nvSpPr>
            <p:cNvPr id="31" name="TextBox 30"/>
            <p:cNvSpPr txBox="1"/>
            <p:nvPr/>
          </p:nvSpPr>
          <p:spPr>
            <a:xfrm>
              <a:off x="9359933" y="4378494"/>
              <a:ext cx="13969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Deerfield?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32" name="Straight Arrow Connector 31"/>
            <p:cNvCxnSpPr>
              <a:stCxn id="31" idx="1"/>
            </p:cNvCxnSpPr>
            <p:nvPr/>
          </p:nvCxnSpPr>
          <p:spPr>
            <a:xfrm flipH="1" flipV="1">
              <a:off x="8380655" y="4374466"/>
              <a:ext cx="979278" cy="188694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8364732" y="4728389"/>
            <a:ext cx="2376245" cy="373360"/>
            <a:chOff x="8380655" y="4374466"/>
            <a:chExt cx="2376245" cy="373360"/>
          </a:xfrm>
        </p:grpSpPr>
        <p:sp>
          <p:nvSpPr>
            <p:cNvPr id="37" name="TextBox 36"/>
            <p:cNvSpPr txBox="1"/>
            <p:nvPr/>
          </p:nvSpPr>
          <p:spPr>
            <a:xfrm>
              <a:off x="9359933" y="4378494"/>
              <a:ext cx="13969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Dane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38" name="Straight Arrow Connector 37"/>
            <p:cNvCxnSpPr>
              <a:stCxn id="37" idx="1"/>
            </p:cNvCxnSpPr>
            <p:nvPr/>
          </p:nvCxnSpPr>
          <p:spPr>
            <a:xfrm flipH="1" flipV="1">
              <a:off x="8380655" y="4374466"/>
              <a:ext cx="979278" cy="188694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8335191" y="4969665"/>
            <a:ext cx="2421742" cy="553998"/>
            <a:chOff x="8335191" y="4969665"/>
            <a:chExt cx="2421742" cy="553998"/>
          </a:xfrm>
        </p:grpSpPr>
        <p:sp>
          <p:nvSpPr>
            <p:cNvPr id="40" name="TextBox 39"/>
            <p:cNvSpPr txBox="1"/>
            <p:nvPr/>
          </p:nvSpPr>
          <p:spPr>
            <a:xfrm>
              <a:off x="9359966" y="5154331"/>
              <a:ext cx="13969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1309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41" name="Straight Arrow Connector 40"/>
            <p:cNvCxnSpPr>
              <a:stCxn id="40" idx="1"/>
            </p:cNvCxnSpPr>
            <p:nvPr/>
          </p:nvCxnSpPr>
          <p:spPr>
            <a:xfrm flipH="1" flipV="1">
              <a:off x="8335191" y="4969665"/>
              <a:ext cx="1024775" cy="369332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2405530" y="3758308"/>
            <a:ext cx="4265285" cy="2343221"/>
            <a:chOff x="2405530" y="3758308"/>
            <a:chExt cx="4265285" cy="2343221"/>
          </a:xfrm>
        </p:grpSpPr>
        <p:cxnSp>
          <p:nvCxnSpPr>
            <p:cNvPr id="17" name="Straight Arrow Connector 16"/>
            <p:cNvCxnSpPr/>
            <p:nvPr/>
          </p:nvCxnSpPr>
          <p:spPr>
            <a:xfrm flipH="1" flipV="1">
              <a:off x="2998315" y="3758308"/>
              <a:ext cx="677125" cy="173285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 flipV="1">
              <a:off x="2405530" y="4282811"/>
              <a:ext cx="1241432" cy="120834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644167" y="5455198"/>
              <a:ext cx="40266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Current Address</a:t>
              </a:r>
              <a:r>
                <a:rPr lang="en-US" dirty="0" smtClean="0">
                  <a:solidFill>
                    <a:schemeClr val="bg1"/>
                  </a:solidFill>
                </a:rPr>
                <a:t>, not one listed on W2 if it has changed.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V="1">
              <a:off x="3675440" y="4209238"/>
              <a:ext cx="759400" cy="128192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V="1">
              <a:off x="3699848" y="4173278"/>
              <a:ext cx="1383639" cy="1365034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3285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922339" y="1474762"/>
            <a:ext cx="7437831" cy="4232301"/>
            <a:chOff x="573" y="301"/>
            <a:chExt cx="6534" cy="3718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573" y="301"/>
              <a:ext cx="6534" cy="3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3" y="301"/>
              <a:ext cx="6542" cy="3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0" name="Group 59"/>
          <p:cNvGrpSpPr/>
          <p:nvPr/>
        </p:nvGrpSpPr>
        <p:grpSpPr>
          <a:xfrm>
            <a:off x="2329725" y="612918"/>
            <a:ext cx="4611550" cy="1240486"/>
            <a:chOff x="2329725" y="612918"/>
            <a:chExt cx="4611550" cy="1240486"/>
          </a:xfrm>
        </p:grpSpPr>
        <p:sp>
          <p:nvSpPr>
            <p:cNvPr id="7" name="TextBox 6"/>
            <p:cNvSpPr txBox="1"/>
            <p:nvPr/>
          </p:nvSpPr>
          <p:spPr>
            <a:xfrm>
              <a:off x="2329725" y="612918"/>
              <a:ext cx="2565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Amount on </a:t>
              </a:r>
              <a:r>
                <a:rPr lang="en-US" b="1" dirty="0" smtClean="0">
                  <a:solidFill>
                    <a:schemeClr val="bg1"/>
                  </a:solidFill>
                </a:rPr>
                <a:t>Line 4 </a:t>
              </a:r>
              <a:r>
                <a:rPr lang="en-US" dirty="0" smtClean="0">
                  <a:solidFill>
                    <a:schemeClr val="bg1"/>
                  </a:solidFill>
                </a:rPr>
                <a:t>of your </a:t>
              </a:r>
              <a:r>
                <a:rPr lang="en-US" b="1" dirty="0" smtClean="0">
                  <a:solidFill>
                    <a:schemeClr val="bg1"/>
                  </a:solidFill>
                </a:rPr>
                <a:t>Federal 1040 EZ</a:t>
              </a:r>
              <a:r>
                <a:rPr lang="en-US" dirty="0" smtClean="0">
                  <a:solidFill>
                    <a:schemeClr val="bg1"/>
                  </a:solidFill>
                </a:rPr>
                <a:t>.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4804429" y="1130916"/>
              <a:ext cx="2136846" cy="72248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7200900" y="499343"/>
            <a:ext cx="4018478" cy="2031325"/>
            <a:chOff x="7200900" y="499343"/>
            <a:chExt cx="4018478" cy="2031325"/>
          </a:xfrm>
        </p:grpSpPr>
        <p:sp>
          <p:nvSpPr>
            <p:cNvPr id="12" name="TextBox 11"/>
            <p:cNvSpPr txBox="1"/>
            <p:nvPr/>
          </p:nvSpPr>
          <p:spPr>
            <a:xfrm>
              <a:off x="8653978" y="499343"/>
              <a:ext cx="2565400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Check here if someone claims you as a dependent.  </a:t>
              </a:r>
            </a:p>
            <a:p>
              <a:endParaRPr lang="en-US" dirty="0">
                <a:solidFill>
                  <a:schemeClr val="bg1"/>
                </a:solidFill>
              </a:endParaRPr>
            </a:p>
            <a:p>
              <a:r>
                <a:rPr lang="en-US" dirty="0" smtClean="0">
                  <a:solidFill>
                    <a:schemeClr val="bg1"/>
                  </a:solidFill>
                </a:rPr>
                <a:t>If so, use the </a:t>
              </a:r>
              <a:r>
                <a:rPr lang="en-US" dirty="0" smtClean="0">
                  <a:solidFill>
                    <a:schemeClr val="bg1"/>
                  </a:solidFill>
                  <a:hlinkClick r:id="rId3" action="ppaction://hlinksldjump"/>
                </a:rPr>
                <a:t>Worksheet</a:t>
              </a:r>
              <a:r>
                <a:rPr lang="en-US" dirty="0" smtClean="0">
                  <a:solidFill>
                    <a:schemeClr val="bg1"/>
                  </a:solidFill>
                </a:rPr>
                <a:t> to figure amount for </a:t>
              </a:r>
              <a:r>
                <a:rPr lang="en-US" b="1" dirty="0" smtClean="0">
                  <a:solidFill>
                    <a:schemeClr val="bg1"/>
                  </a:solidFill>
                </a:rPr>
                <a:t>Line 3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>
              <a:off x="7200900" y="936083"/>
              <a:ext cx="1462185" cy="126961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Arrow Connector 15"/>
          <p:cNvCxnSpPr/>
          <p:nvPr/>
        </p:nvCxnSpPr>
        <p:spPr>
          <a:xfrm flipH="1">
            <a:off x="8051801" y="2362200"/>
            <a:ext cx="611284" cy="8813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7949478" y="2597525"/>
            <a:ext cx="3648728" cy="923330"/>
            <a:chOff x="7949478" y="2597525"/>
            <a:chExt cx="3648728" cy="923330"/>
          </a:xfrm>
        </p:grpSpPr>
        <p:sp>
          <p:nvSpPr>
            <p:cNvPr id="20" name="TextBox 19"/>
            <p:cNvSpPr txBox="1"/>
            <p:nvPr/>
          </p:nvSpPr>
          <p:spPr>
            <a:xfrm>
              <a:off x="9251604" y="2597525"/>
              <a:ext cx="234660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Line 1 – Line 3</a:t>
              </a:r>
            </a:p>
            <a:p>
              <a:r>
                <a:rPr lang="en-US" dirty="0" smtClean="0">
                  <a:solidFill>
                    <a:schemeClr val="bg1"/>
                  </a:solidFill>
                </a:rPr>
                <a:t>If Line 3 &gt; Line 1 enter Zero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H="1">
              <a:off x="7949478" y="2773622"/>
              <a:ext cx="1293019" cy="46251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4" name="Group 1023"/>
          <p:cNvGrpSpPr/>
          <p:nvPr/>
        </p:nvGrpSpPr>
        <p:grpSpPr>
          <a:xfrm>
            <a:off x="8051801" y="3203930"/>
            <a:ext cx="3546405" cy="1307112"/>
            <a:chOff x="8051801" y="3203930"/>
            <a:chExt cx="3546405" cy="1307112"/>
          </a:xfrm>
        </p:grpSpPr>
        <p:sp>
          <p:nvSpPr>
            <p:cNvPr id="30" name="TextBox 29"/>
            <p:cNvSpPr txBox="1"/>
            <p:nvPr/>
          </p:nvSpPr>
          <p:spPr>
            <a:xfrm>
              <a:off x="9251604" y="3587712"/>
              <a:ext cx="234660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If you checked </a:t>
              </a:r>
              <a:r>
                <a:rPr lang="en-US" b="1" dirty="0" smtClean="0">
                  <a:solidFill>
                    <a:schemeClr val="bg1"/>
                  </a:solidFill>
                </a:rPr>
                <a:t>Line 2</a:t>
              </a:r>
              <a:r>
                <a:rPr lang="en-US" dirty="0" smtClean="0">
                  <a:solidFill>
                    <a:schemeClr val="bg1"/>
                  </a:solidFill>
                </a:rPr>
                <a:t>, fill in zero here.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H="1" flipV="1">
              <a:off x="8051801" y="3203930"/>
              <a:ext cx="1199803" cy="535041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5" name="Group 1024"/>
          <p:cNvGrpSpPr/>
          <p:nvPr/>
        </p:nvGrpSpPr>
        <p:grpSpPr>
          <a:xfrm>
            <a:off x="7949477" y="3406059"/>
            <a:ext cx="3648729" cy="1976546"/>
            <a:chOff x="7949477" y="3406059"/>
            <a:chExt cx="3648729" cy="1976546"/>
          </a:xfrm>
        </p:grpSpPr>
        <p:sp>
          <p:nvSpPr>
            <p:cNvPr id="37" name="TextBox 36"/>
            <p:cNvSpPr txBox="1"/>
            <p:nvPr/>
          </p:nvSpPr>
          <p:spPr>
            <a:xfrm>
              <a:off x="8992561" y="4459275"/>
              <a:ext cx="260564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Line 4 – Line 5 = Line 6</a:t>
              </a:r>
            </a:p>
            <a:p>
              <a:r>
                <a:rPr lang="en-US" dirty="0" smtClean="0">
                  <a:solidFill>
                    <a:schemeClr val="bg1"/>
                  </a:solidFill>
                </a:rPr>
                <a:t>If Line 5 &gt; Line 4 enter zero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flipH="1" flipV="1">
              <a:off x="7949477" y="3406059"/>
              <a:ext cx="1078389" cy="110498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6" name="Group 1025"/>
          <p:cNvGrpSpPr/>
          <p:nvPr/>
        </p:nvGrpSpPr>
        <p:grpSpPr>
          <a:xfrm>
            <a:off x="7905066" y="3725159"/>
            <a:ext cx="3693139" cy="2663885"/>
            <a:chOff x="7905066" y="3725159"/>
            <a:chExt cx="3693139" cy="2663885"/>
          </a:xfrm>
        </p:grpSpPr>
        <p:sp>
          <p:nvSpPr>
            <p:cNvPr id="49" name="TextBox 48"/>
            <p:cNvSpPr txBox="1"/>
            <p:nvPr/>
          </p:nvSpPr>
          <p:spPr>
            <a:xfrm>
              <a:off x="8992560" y="5465714"/>
              <a:ext cx="260564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If </a:t>
              </a:r>
              <a:r>
                <a:rPr lang="en-US" b="1" dirty="0" smtClean="0">
                  <a:solidFill>
                    <a:schemeClr val="bg1"/>
                  </a:solidFill>
                </a:rPr>
                <a:t>Line 6 </a:t>
              </a:r>
              <a:r>
                <a:rPr lang="en-US" dirty="0" smtClean="0">
                  <a:solidFill>
                    <a:schemeClr val="bg1"/>
                  </a:solidFill>
                </a:rPr>
                <a:t>&lt; $20, fill in zero on </a:t>
              </a:r>
              <a:r>
                <a:rPr lang="en-US" b="1" dirty="0" smtClean="0">
                  <a:solidFill>
                    <a:schemeClr val="bg1"/>
                  </a:solidFill>
                </a:rPr>
                <a:t>Line 7</a:t>
              </a:r>
              <a:r>
                <a:rPr lang="en-US" dirty="0" smtClean="0">
                  <a:solidFill>
                    <a:schemeClr val="bg1"/>
                  </a:solidFill>
                </a:rPr>
                <a:t>.  If not, ask for help.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 flipH="1" flipV="1">
              <a:off x="7905066" y="3725159"/>
              <a:ext cx="1122800" cy="181544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8" name="Group 1027"/>
          <p:cNvGrpSpPr/>
          <p:nvPr/>
        </p:nvGrpSpPr>
        <p:grpSpPr>
          <a:xfrm>
            <a:off x="444499" y="3835400"/>
            <a:ext cx="7924777" cy="2557948"/>
            <a:chOff x="444499" y="3835400"/>
            <a:chExt cx="7924777" cy="2557948"/>
          </a:xfrm>
        </p:grpSpPr>
        <p:cxnSp>
          <p:nvCxnSpPr>
            <p:cNvPr id="53" name="Straight Arrow Connector 52"/>
            <p:cNvCxnSpPr/>
            <p:nvPr/>
          </p:nvCxnSpPr>
          <p:spPr>
            <a:xfrm flipH="1" flipV="1">
              <a:off x="7931992" y="5580561"/>
              <a:ext cx="119809" cy="489622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444499" y="5747017"/>
              <a:ext cx="792477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Fill in this section if:  You payed rent, own a home, or are married.  If none of these apply, leave this section blank and fill in zero on </a:t>
              </a:r>
              <a:r>
                <a:rPr lang="en-US" b="1" dirty="0" smtClean="0">
                  <a:solidFill>
                    <a:schemeClr val="bg1"/>
                  </a:solidFill>
                </a:rPr>
                <a:t>Line 10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130300" y="3835400"/>
              <a:ext cx="6400800" cy="1630314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 flipV="1">
              <a:off x="686003" y="5092700"/>
              <a:ext cx="355397" cy="732672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6306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225571" y="1574800"/>
            <a:ext cx="7121504" cy="3636963"/>
            <a:chOff x="2158" y="1301"/>
            <a:chExt cx="3364" cy="1718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2158" y="1301"/>
              <a:ext cx="3364" cy="1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8" y="1301"/>
              <a:ext cx="3372" cy="1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Group 20"/>
          <p:cNvGrpSpPr/>
          <p:nvPr/>
        </p:nvGrpSpPr>
        <p:grpSpPr>
          <a:xfrm>
            <a:off x="7835900" y="1177523"/>
            <a:ext cx="3441700" cy="1477328"/>
            <a:chOff x="7835900" y="1177523"/>
            <a:chExt cx="3441700" cy="1477328"/>
          </a:xfrm>
        </p:grpSpPr>
        <p:sp>
          <p:nvSpPr>
            <p:cNvPr id="8" name="TextBox 7"/>
            <p:cNvSpPr txBox="1"/>
            <p:nvPr/>
          </p:nvSpPr>
          <p:spPr>
            <a:xfrm>
              <a:off x="8712200" y="1177523"/>
              <a:ext cx="25654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Enter the amount from </a:t>
              </a:r>
              <a:r>
                <a:rPr lang="en-US" b="1" dirty="0" smtClean="0">
                  <a:solidFill>
                    <a:schemeClr val="bg1"/>
                  </a:solidFill>
                </a:rPr>
                <a:t>Line 1 </a:t>
              </a:r>
              <a:r>
                <a:rPr lang="en-US" dirty="0" smtClean="0">
                  <a:solidFill>
                    <a:schemeClr val="bg1"/>
                  </a:solidFill>
                </a:rPr>
                <a:t>above minus any interest income included in </a:t>
              </a:r>
              <a:r>
                <a:rPr lang="en-US" b="1" dirty="0" smtClean="0">
                  <a:solidFill>
                    <a:schemeClr val="bg1"/>
                  </a:solidFill>
                </a:rPr>
                <a:t>Line 1.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>
              <a:off x="7835900" y="1701800"/>
              <a:ext cx="876300" cy="81280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7661806" y="3696251"/>
            <a:ext cx="3615794" cy="923330"/>
            <a:chOff x="7661806" y="3696251"/>
            <a:chExt cx="3615794" cy="923330"/>
          </a:xfrm>
        </p:grpSpPr>
        <p:sp>
          <p:nvSpPr>
            <p:cNvPr id="11" name="TextBox 10"/>
            <p:cNvSpPr txBox="1"/>
            <p:nvPr/>
          </p:nvSpPr>
          <p:spPr>
            <a:xfrm>
              <a:off x="8712200" y="3696251"/>
              <a:ext cx="2565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Enter $10380 if </a:t>
              </a:r>
              <a:r>
                <a:rPr lang="en-US" b="1" dirty="0" smtClean="0">
                  <a:solidFill>
                    <a:schemeClr val="bg1"/>
                  </a:solidFill>
                </a:rPr>
                <a:t>Line 1 of your WI-Z </a:t>
              </a:r>
              <a:r>
                <a:rPr lang="en-US" dirty="0" smtClean="0">
                  <a:solidFill>
                    <a:schemeClr val="bg1"/>
                  </a:solidFill>
                </a:rPr>
                <a:t>above is less than $15000.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>
              <a:off x="7661806" y="3873500"/>
              <a:ext cx="1033458" cy="11944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7661806" y="4813300"/>
            <a:ext cx="3615794" cy="1302480"/>
            <a:chOff x="7661806" y="4813300"/>
            <a:chExt cx="3615794" cy="1302480"/>
          </a:xfrm>
        </p:grpSpPr>
        <p:sp>
          <p:nvSpPr>
            <p:cNvPr id="14" name="TextBox 13"/>
            <p:cNvSpPr txBox="1"/>
            <p:nvPr/>
          </p:nvSpPr>
          <p:spPr>
            <a:xfrm>
              <a:off x="8712200" y="4915451"/>
              <a:ext cx="2565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Enter the smaller of </a:t>
              </a:r>
              <a:r>
                <a:rPr lang="en-US" b="1" dirty="0" smtClean="0">
                  <a:solidFill>
                    <a:schemeClr val="bg1"/>
                  </a:solidFill>
                </a:rPr>
                <a:t>Lines C &amp; D</a:t>
              </a:r>
              <a:r>
                <a:rPr lang="en-US" dirty="0">
                  <a:solidFill>
                    <a:schemeClr val="bg1"/>
                  </a:solidFill>
                </a:rPr>
                <a:t> </a:t>
              </a:r>
              <a:r>
                <a:rPr lang="en-US" dirty="0" smtClean="0">
                  <a:solidFill>
                    <a:schemeClr val="bg1"/>
                  </a:solidFill>
                </a:rPr>
                <a:t>here and on </a:t>
              </a:r>
              <a:r>
                <a:rPr lang="en-US" b="1" dirty="0" smtClean="0">
                  <a:solidFill>
                    <a:schemeClr val="bg1"/>
                  </a:solidFill>
                  <a:hlinkClick r:id="rId3" action="ppaction://hlinksldjump"/>
                </a:rPr>
                <a:t>Line 3 </a:t>
              </a:r>
              <a:r>
                <a:rPr lang="en-US" b="1" dirty="0" smtClean="0">
                  <a:solidFill>
                    <a:schemeClr val="bg1"/>
                  </a:solidFill>
                </a:rPr>
                <a:t>of your WI-Z </a:t>
              </a:r>
              <a:r>
                <a:rPr lang="en-US" dirty="0" smtClean="0">
                  <a:solidFill>
                    <a:schemeClr val="bg1"/>
                  </a:solidFill>
                </a:rPr>
                <a:t>above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 flipV="1">
              <a:off x="7661806" y="4813300"/>
              <a:ext cx="1033458" cy="31324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7826112" y="2852385"/>
            <a:ext cx="3692788" cy="646331"/>
            <a:chOff x="7826112" y="2852385"/>
            <a:chExt cx="3692788" cy="646331"/>
          </a:xfrm>
        </p:grpSpPr>
        <p:sp>
          <p:nvSpPr>
            <p:cNvPr id="17" name="TextBox 16"/>
            <p:cNvSpPr txBox="1"/>
            <p:nvPr/>
          </p:nvSpPr>
          <p:spPr>
            <a:xfrm>
              <a:off x="8712200" y="2852385"/>
              <a:ext cx="28067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A + B = C</a:t>
              </a:r>
            </a:p>
            <a:p>
              <a:r>
                <a:rPr lang="en-US" dirty="0" smtClean="0">
                  <a:solidFill>
                    <a:schemeClr val="bg1"/>
                  </a:solidFill>
                </a:rPr>
                <a:t>If C &lt; $1050, Fill in $1050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H="1">
              <a:off x="7826112" y="3308625"/>
              <a:ext cx="869152" cy="93124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1562641" y="634138"/>
            <a:ext cx="6464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Standard Deduction Worksheet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(Used to figure out Line 3 of your WI-Z)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99360" y="5515615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Click </a:t>
            </a:r>
            <a:r>
              <a:rPr lang="en-US" sz="2400" dirty="0" smtClean="0">
                <a:solidFill>
                  <a:schemeClr val="bg1"/>
                </a:solidFill>
                <a:hlinkClick r:id="rId4" action="ppaction://hlinksldjump"/>
              </a:rPr>
              <a:t>here</a:t>
            </a:r>
            <a:r>
              <a:rPr lang="en-US" sz="2400" dirty="0" smtClean="0">
                <a:solidFill>
                  <a:schemeClr val="bg1"/>
                </a:solidFill>
              </a:rPr>
              <a:t> to skip to next slide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72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960439" y="1840795"/>
            <a:ext cx="7591140" cy="2477205"/>
            <a:chOff x="509" y="1073"/>
            <a:chExt cx="6662" cy="2174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509" y="1073"/>
              <a:ext cx="6662" cy="2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9" y="1073"/>
              <a:ext cx="6670" cy="2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7" name="Group 26"/>
          <p:cNvGrpSpPr/>
          <p:nvPr/>
        </p:nvGrpSpPr>
        <p:grpSpPr>
          <a:xfrm>
            <a:off x="5676900" y="653166"/>
            <a:ext cx="2984500" cy="1277234"/>
            <a:chOff x="5676900" y="653166"/>
            <a:chExt cx="2984500" cy="1277234"/>
          </a:xfrm>
        </p:grpSpPr>
        <p:sp>
          <p:nvSpPr>
            <p:cNvPr id="8" name="TextBox 7"/>
            <p:cNvSpPr txBox="1"/>
            <p:nvPr/>
          </p:nvSpPr>
          <p:spPr>
            <a:xfrm>
              <a:off x="5676900" y="653166"/>
              <a:ext cx="29845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Line 7 – Line 10 = Line 11</a:t>
              </a:r>
              <a:endParaRPr lang="en-US" dirty="0" smtClean="0">
                <a:solidFill>
                  <a:schemeClr val="bg1"/>
                </a:solidFill>
              </a:endParaRPr>
            </a:p>
            <a:p>
              <a:r>
                <a:rPr lang="en-US" dirty="0" smtClean="0">
                  <a:solidFill>
                    <a:schemeClr val="bg1"/>
                  </a:solidFill>
                </a:rPr>
                <a:t>If </a:t>
              </a:r>
              <a:r>
                <a:rPr lang="en-US" b="1" dirty="0" smtClean="0">
                  <a:solidFill>
                    <a:schemeClr val="bg1"/>
                  </a:solidFill>
                </a:rPr>
                <a:t>Line 10 &gt; Line 7</a:t>
              </a:r>
              <a:r>
                <a:rPr lang="en-US" dirty="0" smtClean="0">
                  <a:solidFill>
                    <a:schemeClr val="bg1"/>
                  </a:solidFill>
                </a:rPr>
                <a:t>, fill in zero on </a:t>
              </a:r>
              <a:r>
                <a:rPr lang="en-US" b="1" dirty="0" smtClean="0">
                  <a:solidFill>
                    <a:schemeClr val="bg1"/>
                  </a:solidFill>
                </a:rPr>
                <a:t>Line 11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7442200" y="1576496"/>
              <a:ext cx="469900" cy="353904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7023100" y="1840795"/>
            <a:ext cx="4776913" cy="1754326"/>
            <a:chOff x="7023100" y="1840795"/>
            <a:chExt cx="4776913" cy="1754326"/>
          </a:xfrm>
        </p:grpSpPr>
        <p:sp>
          <p:nvSpPr>
            <p:cNvPr id="13" name="TextBox 12"/>
            <p:cNvSpPr txBox="1"/>
            <p:nvPr/>
          </p:nvSpPr>
          <p:spPr>
            <a:xfrm>
              <a:off x="8661400" y="1840795"/>
              <a:ext cx="3138613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Sales taxes that you did not pay due to internet or out of state purchases.</a:t>
              </a:r>
            </a:p>
            <a:p>
              <a:endParaRPr lang="en-US" dirty="0">
                <a:solidFill>
                  <a:schemeClr val="bg1"/>
                </a:solidFill>
              </a:endParaRPr>
            </a:p>
            <a:p>
              <a:r>
                <a:rPr lang="en-US" dirty="0" smtClean="0">
                  <a:solidFill>
                    <a:schemeClr val="bg1"/>
                  </a:solidFill>
                </a:rPr>
                <a:t>If you made none, check this box.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8191500" y="2108200"/>
              <a:ext cx="469901" cy="5080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 flipV="1">
              <a:off x="7023100" y="2423299"/>
              <a:ext cx="1679986" cy="722157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1358900" y="2512904"/>
            <a:ext cx="7067550" cy="14621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1072293" y="3961480"/>
            <a:ext cx="5696807" cy="1830264"/>
            <a:chOff x="1072293" y="3961480"/>
            <a:chExt cx="5696807" cy="1830264"/>
          </a:xfrm>
        </p:grpSpPr>
        <p:sp>
          <p:nvSpPr>
            <p:cNvPr id="20" name="TextBox 19"/>
            <p:cNvSpPr txBox="1"/>
            <p:nvPr/>
          </p:nvSpPr>
          <p:spPr>
            <a:xfrm>
              <a:off x="1072293" y="4591415"/>
              <a:ext cx="569680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Fill in this section if you wish to donate to any of these causes.  </a:t>
              </a:r>
            </a:p>
            <a:p>
              <a:r>
                <a:rPr lang="en-US" dirty="0" smtClean="0">
                  <a:solidFill>
                    <a:schemeClr val="bg1"/>
                  </a:solidFill>
                </a:rPr>
                <a:t>Donating reduces your refund or increases your tax due.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2755900" y="3961480"/>
              <a:ext cx="1164796" cy="62993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7169150" y="4152900"/>
            <a:ext cx="4394218" cy="1206541"/>
            <a:chOff x="7169150" y="4152900"/>
            <a:chExt cx="4394218" cy="1206541"/>
          </a:xfrm>
        </p:grpSpPr>
        <p:sp>
          <p:nvSpPr>
            <p:cNvPr id="25" name="TextBox 24"/>
            <p:cNvSpPr txBox="1"/>
            <p:nvPr/>
          </p:nvSpPr>
          <p:spPr>
            <a:xfrm>
              <a:off x="7169150" y="4990109"/>
              <a:ext cx="43942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Line 11 + Line 12 + Line 13i = </a:t>
              </a:r>
              <a:r>
                <a:rPr lang="en-US" b="1" dirty="0" smtClean="0">
                  <a:solidFill>
                    <a:schemeClr val="bg1"/>
                  </a:solidFill>
                </a:rPr>
                <a:t>Line 14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H="1" flipV="1">
              <a:off x="8064500" y="4152900"/>
              <a:ext cx="2334072" cy="83721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5698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795339" y="1560973"/>
            <a:ext cx="7942262" cy="4588705"/>
            <a:chOff x="477" y="217"/>
            <a:chExt cx="6726" cy="3886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477" y="217"/>
              <a:ext cx="6726" cy="3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" y="217"/>
              <a:ext cx="6734" cy="38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5" name="Group 34"/>
          <p:cNvGrpSpPr/>
          <p:nvPr/>
        </p:nvGrpSpPr>
        <p:grpSpPr>
          <a:xfrm>
            <a:off x="2373521" y="666307"/>
            <a:ext cx="2604879" cy="1060893"/>
            <a:chOff x="2373521" y="666307"/>
            <a:chExt cx="2604879" cy="1060893"/>
          </a:xfrm>
        </p:grpSpPr>
        <p:sp>
          <p:nvSpPr>
            <p:cNvPr id="10" name="TextBox 9"/>
            <p:cNvSpPr txBox="1"/>
            <p:nvPr/>
          </p:nvSpPr>
          <p:spPr>
            <a:xfrm>
              <a:off x="2373521" y="666307"/>
              <a:ext cx="26048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Exactly as shown on your forms W2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3454400" y="1312638"/>
              <a:ext cx="0" cy="414562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5789821" y="527808"/>
            <a:ext cx="2604879" cy="1240446"/>
            <a:chOff x="5789821" y="527808"/>
            <a:chExt cx="2604879" cy="1240446"/>
          </a:xfrm>
        </p:grpSpPr>
        <p:sp>
          <p:nvSpPr>
            <p:cNvPr id="9" name="TextBox 8"/>
            <p:cNvSpPr txBox="1"/>
            <p:nvPr/>
          </p:nvSpPr>
          <p:spPr>
            <a:xfrm>
              <a:off x="5789821" y="527808"/>
              <a:ext cx="260487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Leave Blank For Now!  </a:t>
              </a:r>
              <a:r>
                <a:rPr lang="en-US" dirty="0" smtClean="0">
                  <a:solidFill>
                    <a:schemeClr val="bg1"/>
                  </a:solidFill>
                </a:rPr>
                <a:t>Remember to fill in before sending.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6731000" y="1353692"/>
              <a:ext cx="0" cy="414562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8394700" y="1519919"/>
            <a:ext cx="3213100" cy="524781"/>
            <a:chOff x="8394700" y="1519919"/>
            <a:chExt cx="3213100" cy="524781"/>
          </a:xfrm>
        </p:grpSpPr>
        <p:sp>
          <p:nvSpPr>
            <p:cNvPr id="8" name="TextBox 7"/>
            <p:cNvSpPr txBox="1"/>
            <p:nvPr/>
          </p:nvSpPr>
          <p:spPr>
            <a:xfrm>
              <a:off x="9066212" y="1519919"/>
              <a:ext cx="25415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From </a:t>
              </a:r>
              <a:r>
                <a:rPr lang="en-US" b="1" dirty="0" smtClean="0">
                  <a:solidFill>
                    <a:schemeClr val="bg1"/>
                  </a:solidFill>
                </a:rPr>
                <a:t>Line 14 </a:t>
              </a:r>
              <a:r>
                <a:rPr lang="en-US" dirty="0" smtClean="0">
                  <a:solidFill>
                    <a:schemeClr val="bg1"/>
                  </a:solidFill>
                </a:rPr>
                <a:t>above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8394700" y="1768254"/>
              <a:ext cx="762000" cy="27644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6934200" y="2137586"/>
            <a:ext cx="4673600" cy="646331"/>
            <a:chOff x="6934200" y="2137586"/>
            <a:chExt cx="4673600" cy="646331"/>
          </a:xfrm>
        </p:grpSpPr>
        <p:sp>
          <p:nvSpPr>
            <p:cNvPr id="16" name="TextBox 15"/>
            <p:cNvSpPr txBox="1"/>
            <p:nvPr/>
          </p:nvSpPr>
          <p:spPr>
            <a:xfrm>
              <a:off x="9066212" y="2137586"/>
              <a:ext cx="25415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From </a:t>
              </a:r>
              <a:r>
                <a:rPr lang="en-US" b="1" dirty="0" smtClean="0">
                  <a:solidFill>
                    <a:schemeClr val="bg1"/>
                  </a:solidFill>
                </a:rPr>
                <a:t>Box 17 </a:t>
              </a:r>
              <a:r>
                <a:rPr lang="en-US" dirty="0" smtClean="0">
                  <a:solidFill>
                    <a:schemeClr val="bg1"/>
                  </a:solidFill>
                </a:rPr>
                <a:t>of all forms W2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>
              <a:off x="6934200" y="2322529"/>
              <a:ext cx="2184402" cy="1571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6934200" y="2806256"/>
            <a:ext cx="4876800" cy="369332"/>
            <a:chOff x="6934200" y="2806256"/>
            <a:chExt cx="4876800" cy="369332"/>
          </a:xfrm>
        </p:grpSpPr>
        <p:sp>
          <p:nvSpPr>
            <p:cNvPr id="20" name="TextBox 19"/>
            <p:cNvSpPr txBox="1"/>
            <p:nvPr/>
          </p:nvSpPr>
          <p:spPr>
            <a:xfrm>
              <a:off x="8747048" y="2806256"/>
              <a:ext cx="3063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Line 16 + Line 17 = </a:t>
              </a:r>
              <a:r>
                <a:rPr lang="en-US" b="1" dirty="0" smtClean="0">
                  <a:solidFill>
                    <a:schemeClr val="bg1"/>
                  </a:solidFill>
                </a:rPr>
                <a:t>Line 18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H="1" flipV="1">
              <a:off x="6934200" y="2806256"/>
              <a:ext cx="1841501" cy="18466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8293100" y="3196353"/>
            <a:ext cx="3517900" cy="369332"/>
            <a:chOff x="8293100" y="3196353"/>
            <a:chExt cx="3517900" cy="369332"/>
          </a:xfrm>
        </p:grpSpPr>
        <p:sp>
          <p:nvSpPr>
            <p:cNvPr id="23" name="TextBox 22"/>
            <p:cNvSpPr txBox="1"/>
            <p:nvPr/>
          </p:nvSpPr>
          <p:spPr>
            <a:xfrm>
              <a:off x="8747048" y="3196353"/>
              <a:ext cx="3063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Line 18 </a:t>
              </a:r>
              <a:r>
                <a:rPr lang="en-US" dirty="0">
                  <a:solidFill>
                    <a:schemeClr val="bg1"/>
                  </a:solidFill>
                </a:rPr>
                <a:t>-</a:t>
              </a:r>
              <a:r>
                <a:rPr lang="en-US" dirty="0" smtClean="0">
                  <a:solidFill>
                    <a:schemeClr val="bg1"/>
                  </a:solidFill>
                </a:rPr>
                <a:t> Line 19 = </a:t>
              </a:r>
              <a:r>
                <a:rPr lang="en-US" b="1" dirty="0" smtClean="0">
                  <a:solidFill>
                    <a:schemeClr val="bg1"/>
                  </a:solidFill>
                </a:rPr>
                <a:t>Line 20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H="1" flipV="1">
              <a:off x="8293100" y="3381019"/>
              <a:ext cx="458828" cy="187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8394700" y="3648297"/>
            <a:ext cx="3474282" cy="932777"/>
            <a:chOff x="8394700" y="3648297"/>
            <a:chExt cx="3474282" cy="932777"/>
          </a:xfrm>
        </p:grpSpPr>
        <p:sp>
          <p:nvSpPr>
            <p:cNvPr id="26" name="TextBox 25"/>
            <p:cNvSpPr txBox="1"/>
            <p:nvPr/>
          </p:nvSpPr>
          <p:spPr>
            <a:xfrm>
              <a:off x="8805030" y="3657744"/>
              <a:ext cx="30639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If Line 20 &gt; Line 15:</a:t>
              </a:r>
            </a:p>
            <a:p>
              <a:r>
                <a:rPr lang="en-US" dirty="0" smtClean="0">
                  <a:solidFill>
                    <a:schemeClr val="bg1"/>
                  </a:solidFill>
                </a:rPr>
                <a:t>Then Line 20 – Line 15 = </a:t>
              </a:r>
              <a:r>
                <a:rPr lang="en-US" b="1" dirty="0" smtClean="0">
                  <a:solidFill>
                    <a:schemeClr val="bg1"/>
                  </a:solidFill>
                </a:rPr>
                <a:t>Line 21</a:t>
              </a:r>
              <a:r>
                <a:rPr lang="en-US" dirty="0" smtClean="0">
                  <a:solidFill>
                    <a:schemeClr val="bg1"/>
                  </a:solidFill>
                </a:rPr>
                <a:t>.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H="1" flipV="1">
              <a:off x="8394700" y="3648297"/>
              <a:ext cx="511930" cy="74169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8166100" y="3955782"/>
            <a:ext cx="3702882" cy="1640681"/>
            <a:chOff x="8166100" y="3955782"/>
            <a:chExt cx="3702882" cy="1640681"/>
          </a:xfrm>
        </p:grpSpPr>
        <p:sp>
          <p:nvSpPr>
            <p:cNvPr id="29" name="TextBox 28"/>
            <p:cNvSpPr txBox="1"/>
            <p:nvPr/>
          </p:nvSpPr>
          <p:spPr>
            <a:xfrm>
              <a:off x="8805030" y="4673133"/>
              <a:ext cx="30639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If Line 15 &gt; Line 20:</a:t>
              </a:r>
            </a:p>
            <a:p>
              <a:r>
                <a:rPr lang="en-US" dirty="0" smtClean="0">
                  <a:solidFill>
                    <a:schemeClr val="bg1"/>
                  </a:solidFill>
                </a:rPr>
                <a:t>Then Line 15 – Line 20 = </a:t>
              </a:r>
              <a:r>
                <a:rPr lang="en-US" b="1" dirty="0" smtClean="0">
                  <a:solidFill>
                    <a:schemeClr val="bg1"/>
                  </a:solidFill>
                </a:rPr>
                <a:t>Line 22</a:t>
              </a:r>
              <a:r>
                <a:rPr lang="en-US" dirty="0" smtClean="0">
                  <a:solidFill>
                    <a:schemeClr val="bg1"/>
                  </a:solidFill>
                </a:rPr>
                <a:t>.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H="1" flipV="1">
              <a:off x="8166100" y="3955782"/>
              <a:ext cx="660739" cy="147829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1828800" y="5274732"/>
            <a:ext cx="10061991" cy="1034440"/>
            <a:chOff x="1828800" y="5274732"/>
            <a:chExt cx="10061991" cy="1034440"/>
          </a:xfrm>
        </p:grpSpPr>
        <p:sp>
          <p:nvSpPr>
            <p:cNvPr id="32" name="TextBox 31"/>
            <p:cNvSpPr txBox="1"/>
            <p:nvPr/>
          </p:nvSpPr>
          <p:spPr>
            <a:xfrm>
              <a:off x="8826839" y="5662841"/>
              <a:ext cx="30639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Sign your name in your very best cursive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H="1" flipV="1">
              <a:off x="1828800" y="5274732"/>
              <a:ext cx="6998040" cy="56119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476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1915" y="274320"/>
            <a:ext cx="4742925" cy="1241700"/>
          </a:xfrm>
        </p:spPr>
        <p:txBody>
          <a:bodyPr/>
          <a:lstStyle/>
          <a:p>
            <a:r>
              <a:rPr lang="en-US" dirty="0" smtClean="0"/>
              <a:t>Reminders…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712994" y="1912620"/>
            <a:ext cx="10762725" cy="4492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 smtClean="0"/>
              <a:t>1.  Make sure to fill in your social security number on pages 1 &amp; 2 prior to sending in your return.</a:t>
            </a: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gray">
          <a:xfrm>
            <a:off x="712993" y="2730870"/>
            <a:ext cx="10762725" cy="4492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/>
              <a:t>2</a:t>
            </a:r>
            <a:r>
              <a:rPr lang="en-US" sz="2000" dirty="0" smtClean="0"/>
              <a:t>.  You must send a complete and signed </a:t>
            </a:r>
            <a:r>
              <a:rPr lang="en-US" sz="2000" b="1" dirty="0" smtClean="0"/>
              <a:t>Federal 1040EZ </a:t>
            </a:r>
            <a:r>
              <a:rPr lang="en-US" sz="2000" dirty="0" smtClean="0"/>
              <a:t>form with your Wisconsin State WI-Z.</a:t>
            </a:r>
            <a:endParaRPr lang="en-US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gray">
          <a:xfrm>
            <a:off x="712993" y="3286785"/>
            <a:ext cx="10762725" cy="4492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 smtClean="0"/>
              <a:t>3.  Make </a:t>
            </a:r>
            <a:r>
              <a:rPr lang="en-US" sz="2000" dirty="0"/>
              <a:t>sure to send the correct copy of each of your forms W2 with your return.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gray">
          <a:xfrm>
            <a:off x="712993" y="3964215"/>
            <a:ext cx="8598645" cy="4492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/>
              <a:t>4</a:t>
            </a:r>
            <a:r>
              <a:rPr lang="en-US" sz="2000" dirty="0" smtClean="0"/>
              <a:t>.  Make a copy of your WI-Z form for your records.</a:t>
            </a:r>
            <a:endParaRPr lang="en-US" sz="2000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gray">
          <a:xfrm>
            <a:off x="712993" y="5175045"/>
            <a:ext cx="9101564" cy="4492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 smtClean="0"/>
              <a:t>5.  If </a:t>
            </a:r>
            <a:r>
              <a:rPr lang="en-US" sz="2000" dirty="0"/>
              <a:t>you choose to E-File your return, use this link:   </a:t>
            </a:r>
            <a:r>
              <a:rPr lang="en-US" sz="2000" dirty="0" smtClean="0">
                <a:hlinkClick r:id="rId2"/>
              </a:rPr>
              <a:t>Wisconsin E-file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gray">
          <a:xfrm>
            <a:off x="712993" y="4567260"/>
            <a:ext cx="10762725" cy="4492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 smtClean="0"/>
              <a:t>5.  See mailing instructions on the bottom of </a:t>
            </a:r>
            <a:r>
              <a:rPr lang="en-US" sz="2000" dirty="0" smtClean="0">
                <a:hlinkClick r:id="rId3" action="ppaction://hlinksldjump"/>
              </a:rPr>
              <a:t>page 2 </a:t>
            </a:r>
            <a:r>
              <a:rPr lang="en-US" sz="2000" dirty="0" smtClean="0"/>
              <a:t>of your Wisconsin </a:t>
            </a:r>
            <a:r>
              <a:rPr lang="en-US" sz="2000" b="1" dirty="0" smtClean="0"/>
              <a:t>WI-Z</a:t>
            </a:r>
            <a:r>
              <a:rPr lang="en-US" sz="2000" dirty="0" smtClean="0"/>
              <a:t> form.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8819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159</TotalTime>
  <Words>541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Boardroom</vt:lpstr>
      <vt:lpstr>State Income Tax</vt:lpstr>
      <vt:lpstr>PowerPoint Presentation</vt:lpstr>
      <vt:lpstr>PowerPoint Presentation</vt:lpstr>
      <vt:lpstr>PowerPoint Presentation</vt:lpstr>
      <vt:lpstr>PowerPoint Presentation</vt:lpstr>
      <vt:lpstr>Reminders…</vt:lpstr>
    </vt:vector>
  </TitlesOfParts>
  <Company>DCSD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Income Tax</dc:title>
  <dc:creator>Marty Weidensee</dc:creator>
  <cp:lastModifiedBy>Marty Weidensee</cp:lastModifiedBy>
  <cp:revision>19</cp:revision>
  <dcterms:created xsi:type="dcterms:W3CDTF">2018-02-26T19:23:45Z</dcterms:created>
  <dcterms:modified xsi:type="dcterms:W3CDTF">2018-02-27T00:20:01Z</dcterms:modified>
</cp:coreProperties>
</file>